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503030501040103" pitchFamily="34" charset="0"/>
      <p:regular r:id="rId25"/>
    </p:embeddedFont>
    <p:embeddedFont>
      <p:font typeface="Canva Sans Bold" panose="020B0803030501040103" pitchFamily="34" charset="0"/>
      <p:regular r:id="rId26"/>
      <p:bold r:id="rId27"/>
    </p:embeddedFont>
    <p:embeddedFont>
      <p:font typeface="Public Sans" pitchFamily="2" charset="77"/>
      <p:regular r:id="rId28"/>
    </p:embeddedFont>
    <p:embeddedFont>
      <p:font typeface="Public Sans Bold" pitchFamily="2" charset="7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07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0965" y="-14165"/>
            <a:ext cx="3636730" cy="5650287"/>
          </a:xfrm>
          <a:custGeom>
            <a:avLst/>
            <a:gdLst/>
            <a:ahLst/>
            <a:cxnLst/>
            <a:rect l="l" t="t" r="r" b="b"/>
            <a:pathLst>
              <a:path w="3636730" h="5650287">
                <a:moveTo>
                  <a:pt x="0" y="0"/>
                </a:moveTo>
                <a:lnTo>
                  <a:pt x="3636730" y="0"/>
                </a:lnTo>
                <a:lnTo>
                  <a:pt x="3636730" y="5650287"/>
                </a:lnTo>
                <a:lnTo>
                  <a:pt x="0" y="565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39028" y="405648"/>
            <a:ext cx="3583757" cy="3505566"/>
          </a:xfrm>
          <a:custGeom>
            <a:avLst/>
            <a:gdLst/>
            <a:ahLst/>
            <a:cxnLst/>
            <a:rect l="l" t="t" r="r" b="b"/>
            <a:pathLst>
              <a:path w="3583757" h="3505566">
                <a:moveTo>
                  <a:pt x="0" y="0"/>
                </a:moveTo>
                <a:lnTo>
                  <a:pt x="3583757" y="0"/>
                </a:lnTo>
                <a:lnTo>
                  <a:pt x="3583757" y="3505566"/>
                </a:lnTo>
                <a:lnTo>
                  <a:pt x="0" y="350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78956" y="6225045"/>
            <a:ext cx="7151950" cy="3654502"/>
          </a:xfrm>
          <a:custGeom>
            <a:avLst/>
            <a:gdLst/>
            <a:ahLst/>
            <a:cxnLst/>
            <a:rect l="l" t="t" r="r" b="b"/>
            <a:pathLst>
              <a:path w="7151950" h="3654502">
                <a:moveTo>
                  <a:pt x="0" y="0"/>
                </a:moveTo>
                <a:lnTo>
                  <a:pt x="7151951" y="0"/>
                </a:lnTo>
                <a:lnTo>
                  <a:pt x="7151951" y="3654502"/>
                </a:lnTo>
                <a:lnTo>
                  <a:pt x="0" y="3654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127" y="202507"/>
            <a:ext cx="10760724" cy="425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9337" spc="-289">
                <a:solidFill>
                  <a:srgbClr val="000000"/>
                </a:solidFill>
                <a:latin typeface="Public Sans Bold"/>
              </a:rPr>
              <a:t>Uber Privacy-by-Design Assessment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962525"/>
            <a:ext cx="7096694" cy="535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June 25, 2024</a:t>
            </a:r>
          </a:p>
          <a:p>
            <a:pPr algn="l">
              <a:lnSpc>
                <a:spcPts val="4749"/>
              </a:lnSpc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Dr. Mueen Uddin</a:t>
            </a:r>
          </a:p>
          <a:p>
            <a:pPr algn="l">
              <a:lnSpc>
                <a:spcPts val="4749"/>
              </a:lnSpc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Privacy in the Digital Era (DACS 3301-1)</a:t>
            </a:r>
          </a:p>
          <a:p>
            <a:pPr algn="l">
              <a:lnSpc>
                <a:spcPts val="4749"/>
              </a:lnSpc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Group Members:</a:t>
            </a:r>
          </a:p>
          <a:p>
            <a:pPr marL="539743" lvl="1" indent="-269871" algn="l">
              <a:lnSpc>
                <a:spcPts val="4749"/>
              </a:lnSpc>
              <a:buFont typeface="Arial"/>
              <a:buChar char="•"/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Almabrouk Ben-Omran (60104920)</a:t>
            </a:r>
          </a:p>
          <a:p>
            <a:pPr marL="539743" lvl="1" indent="-269871" algn="l">
              <a:lnSpc>
                <a:spcPts val="4749"/>
              </a:lnSpc>
              <a:buFont typeface="Arial"/>
              <a:buChar char="•"/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Ali Ranjbar (60101696)</a:t>
            </a:r>
          </a:p>
          <a:p>
            <a:pPr marL="539743" lvl="1" indent="-269871" algn="l">
              <a:lnSpc>
                <a:spcPts val="4749"/>
              </a:lnSpc>
              <a:buFont typeface="Arial"/>
              <a:buChar char="•"/>
            </a:pPr>
            <a:r>
              <a:rPr lang="en-US" sz="2499" spc="-77">
                <a:solidFill>
                  <a:srgbClr val="000000"/>
                </a:solidFill>
                <a:latin typeface="Public Sans"/>
              </a:rPr>
              <a:t>Mohammad Ashjar (60106321)</a:t>
            </a:r>
          </a:p>
          <a:p>
            <a:pPr algn="l">
              <a:lnSpc>
                <a:spcPts val="4749"/>
              </a:lnSpc>
            </a:pPr>
            <a:endParaRPr lang="en-US" sz="2499" spc="-77">
              <a:solidFill>
                <a:srgbClr val="000000"/>
              </a:solidFill>
              <a:latin typeface="Public Sans"/>
            </a:endParaRPr>
          </a:p>
          <a:p>
            <a:pPr algn="l">
              <a:lnSpc>
                <a:spcPts val="4749"/>
              </a:lnSpc>
            </a:pPr>
            <a:endParaRPr lang="en-US" sz="2499" spc="-77">
              <a:solidFill>
                <a:srgbClr val="000000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01633"/>
            <a:ext cx="8115300" cy="3592608"/>
            <a:chOff x="0" y="0"/>
            <a:chExt cx="2697689" cy="11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689" cy="1194255"/>
            </a:xfrm>
            <a:custGeom>
              <a:avLst/>
              <a:gdLst/>
              <a:ahLst/>
              <a:cxnLst/>
              <a:rect l="l" t="t" r="r" b="b"/>
              <a:pathLst>
                <a:path w="2697689" h="1194255">
                  <a:moveTo>
                    <a:pt x="0" y="0"/>
                  </a:moveTo>
                  <a:lnTo>
                    <a:pt x="2697689" y="0"/>
                  </a:lnTo>
                  <a:lnTo>
                    <a:pt x="269768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9768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Privacy notice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Visibility &amp; Transparency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The Uber app presents users with a Privacy Notice that is clear and accessible, ensuring users are informed about data collection and usage.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3327" y="2401633"/>
            <a:ext cx="7635973" cy="3592608"/>
            <a:chOff x="0" y="0"/>
            <a:chExt cx="2538351" cy="1194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8350" cy="1194255"/>
            </a:xfrm>
            <a:custGeom>
              <a:avLst/>
              <a:gdLst/>
              <a:ahLst/>
              <a:cxnLst/>
              <a:rect l="l" t="t" r="r" b="b"/>
              <a:pathLst>
                <a:path w="2538350" h="1194255">
                  <a:moveTo>
                    <a:pt x="0" y="0"/>
                  </a:moveTo>
                  <a:lnTo>
                    <a:pt x="2538350" y="0"/>
                  </a:lnTo>
                  <a:lnTo>
                    <a:pt x="2538350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38351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Updated Privacy Notice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Visibility and Transparency, Proactive not Reactive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The Uber app notifies users of changes to personal data processing, but notifications may not always be timely or prominent.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612426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23829" y="1612426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8639474"/>
            <a:ext cx="16230600" cy="513969"/>
          </a:xfrm>
          <a:custGeom>
            <a:avLst/>
            <a:gdLst/>
            <a:ahLst/>
            <a:cxnLst/>
            <a:rect l="l" t="t" r="r" b="b"/>
            <a:pathLst>
              <a:path w="16230600" h="513969">
                <a:moveTo>
                  <a:pt x="0" y="0"/>
                </a:moveTo>
                <a:lnTo>
                  <a:pt x="16230600" y="0"/>
                </a:lnTo>
                <a:lnTo>
                  <a:pt x="16230600" y="513969"/>
                </a:lnTo>
                <a:lnTo>
                  <a:pt x="0" y="51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7118191"/>
            <a:ext cx="16230600" cy="500443"/>
          </a:xfrm>
          <a:custGeom>
            <a:avLst/>
            <a:gdLst/>
            <a:ahLst/>
            <a:cxnLst/>
            <a:rect l="l" t="t" r="r" b="b"/>
            <a:pathLst>
              <a:path w="16230600" h="500443">
                <a:moveTo>
                  <a:pt x="0" y="0"/>
                </a:moveTo>
                <a:lnTo>
                  <a:pt x="16230600" y="0"/>
                </a:lnTo>
                <a:lnTo>
                  <a:pt x="16230600" y="500444"/>
                </a:lnTo>
                <a:lnTo>
                  <a:pt x="0" y="50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87378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Transparency Domain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1760233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1322" y="1760233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0967"/>
            <a:ext cx="8115300" cy="3592608"/>
            <a:chOff x="0" y="0"/>
            <a:chExt cx="2697689" cy="11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689" cy="1194255"/>
            </a:xfrm>
            <a:custGeom>
              <a:avLst/>
              <a:gdLst/>
              <a:ahLst/>
              <a:cxnLst/>
              <a:rect l="l" t="t" r="r" b="b"/>
              <a:pathLst>
                <a:path w="2697689" h="1194255">
                  <a:moveTo>
                    <a:pt x="0" y="0"/>
                  </a:moveTo>
                  <a:lnTo>
                    <a:pt x="2697689" y="0"/>
                  </a:lnTo>
                  <a:lnTo>
                    <a:pt x="269768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9768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Consent - Obtain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Privacy Embedded into Design,  Respect for User Privacy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requires explicit user consent before collecting or processing personal data, ensuring users have control over their information.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3327" y="2710967"/>
            <a:ext cx="7371603" cy="3592608"/>
            <a:chOff x="0" y="0"/>
            <a:chExt cx="2450469" cy="1194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0469" cy="1194255"/>
            </a:xfrm>
            <a:custGeom>
              <a:avLst/>
              <a:gdLst/>
              <a:ahLst/>
              <a:cxnLst/>
              <a:rect l="l" t="t" r="r" b="b"/>
              <a:pathLst>
                <a:path w="2450469" h="1194255">
                  <a:moveTo>
                    <a:pt x="0" y="0"/>
                  </a:moveTo>
                  <a:lnTo>
                    <a:pt x="2450469" y="0"/>
                  </a:lnTo>
                  <a:lnTo>
                    <a:pt x="245046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45046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Consent - Withdrawal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Privacy Embedded into Design, Respect for User Privacy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provides users with an explicit option to withdraw consent of their PII usage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921759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23829" y="1921759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6960800"/>
            <a:ext cx="15966230" cy="997889"/>
          </a:xfrm>
          <a:custGeom>
            <a:avLst/>
            <a:gdLst/>
            <a:ahLst/>
            <a:cxnLst/>
            <a:rect l="l" t="t" r="r" b="b"/>
            <a:pathLst>
              <a:path w="15966230" h="997889">
                <a:moveTo>
                  <a:pt x="0" y="0"/>
                </a:moveTo>
                <a:lnTo>
                  <a:pt x="15966230" y="0"/>
                </a:lnTo>
                <a:lnTo>
                  <a:pt x="15966230" y="997889"/>
                </a:lnTo>
                <a:lnTo>
                  <a:pt x="0" y="99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484432"/>
            <a:ext cx="15966230" cy="1024500"/>
          </a:xfrm>
          <a:custGeom>
            <a:avLst/>
            <a:gdLst/>
            <a:ahLst/>
            <a:cxnLst/>
            <a:rect l="l" t="t" r="r" b="b"/>
            <a:pathLst>
              <a:path w="15966230" h="1024500">
                <a:moveTo>
                  <a:pt x="0" y="0"/>
                </a:moveTo>
                <a:lnTo>
                  <a:pt x="15966230" y="0"/>
                </a:lnTo>
                <a:lnTo>
                  <a:pt x="15966230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71055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Consent Management Domain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2069566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1322" y="2069566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01633"/>
            <a:ext cx="8115300" cy="3592608"/>
            <a:chOff x="0" y="0"/>
            <a:chExt cx="2697689" cy="11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689" cy="1194255"/>
            </a:xfrm>
            <a:custGeom>
              <a:avLst/>
              <a:gdLst/>
              <a:ahLst/>
              <a:cxnLst/>
              <a:rect l="l" t="t" r="r" b="b"/>
              <a:pathLst>
                <a:path w="2697689" h="1194255">
                  <a:moveTo>
                    <a:pt x="0" y="0"/>
                  </a:moveTo>
                  <a:lnTo>
                    <a:pt x="2697689" y="0"/>
                  </a:lnTo>
                  <a:lnTo>
                    <a:pt x="269768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9768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Data Retention Period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Reactive, Privacy as a Default Setting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has a clear data retention policy that specifies how long data is kept according to the type of PII retained.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3327" y="2401633"/>
            <a:ext cx="7635973" cy="3592608"/>
            <a:chOff x="0" y="0"/>
            <a:chExt cx="2538351" cy="1194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8350" cy="1194255"/>
            </a:xfrm>
            <a:custGeom>
              <a:avLst/>
              <a:gdLst/>
              <a:ahLst/>
              <a:cxnLst/>
              <a:rect l="l" t="t" r="r" b="b"/>
              <a:pathLst>
                <a:path w="2538350" h="1194255">
                  <a:moveTo>
                    <a:pt x="0" y="0"/>
                  </a:moveTo>
                  <a:lnTo>
                    <a:pt x="2538350" y="0"/>
                  </a:lnTo>
                  <a:lnTo>
                    <a:pt x="2538350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38351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Anonymization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Reactive, Privacy as a Default Setting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clearly mentions data security mechanisms in the privacy notice but lacks any information regarding data anonymization/de-identification.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612426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23829" y="1612426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7175341"/>
            <a:ext cx="16230600" cy="588359"/>
          </a:xfrm>
          <a:custGeom>
            <a:avLst/>
            <a:gdLst/>
            <a:ahLst/>
            <a:cxnLst/>
            <a:rect l="l" t="t" r="r" b="b"/>
            <a:pathLst>
              <a:path w="16230600" h="588359">
                <a:moveTo>
                  <a:pt x="0" y="0"/>
                </a:moveTo>
                <a:lnTo>
                  <a:pt x="16230600" y="0"/>
                </a:lnTo>
                <a:lnTo>
                  <a:pt x="16230600" y="588360"/>
                </a:lnTo>
                <a:lnTo>
                  <a:pt x="0" y="588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669941"/>
            <a:ext cx="16230600" cy="588359"/>
          </a:xfrm>
          <a:custGeom>
            <a:avLst/>
            <a:gdLst/>
            <a:ahLst/>
            <a:cxnLst/>
            <a:rect l="l" t="t" r="r" b="b"/>
            <a:pathLst>
              <a:path w="16230600" h="588359">
                <a:moveTo>
                  <a:pt x="0" y="0"/>
                </a:moveTo>
                <a:lnTo>
                  <a:pt x="16230600" y="0"/>
                </a:lnTo>
                <a:lnTo>
                  <a:pt x="16230600" y="588359"/>
                </a:lnTo>
                <a:lnTo>
                  <a:pt x="0" y="58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28656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Data Lifecycle Management Domain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1760233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1322" y="1760233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63942"/>
            <a:ext cx="8115300" cy="3592608"/>
            <a:chOff x="0" y="0"/>
            <a:chExt cx="2697689" cy="11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689" cy="1194255"/>
            </a:xfrm>
            <a:custGeom>
              <a:avLst/>
              <a:gdLst/>
              <a:ahLst/>
              <a:cxnLst/>
              <a:rect l="l" t="t" r="r" b="b"/>
              <a:pathLst>
                <a:path w="2697689" h="1194255">
                  <a:moveTo>
                    <a:pt x="0" y="0"/>
                  </a:moveTo>
                  <a:lnTo>
                    <a:pt x="2697689" y="0"/>
                  </a:lnTo>
                  <a:lnTo>
                    <a:pt x="269768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9768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Notify Individuals of Disclosures 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Visibility &amp; Transparency, Proactive not Reactive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discloses data sharing practices with third parties in their privacy notice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3327" y="2663942"/>
            <a:ext cx="7635973" cy="3592608"/>
            <a:chOff x="0" y="0"/>
            <a:chExt cx="2538351" cy="1194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8350" cy="1194255"/>
            </a:xfrm>
            <a:custGeom>
              <a:avLst/>
              <a:gdLst/>
              <a:ahLst/>
              <a:cxnLst/>
              <a:rect l="l" t="t" r="r" b="b"/>
              <a:pathLst>
                <a:path w="2538350" h="1194255">
                  <a:moveTo>
                    <a:pt x="0" y="0"/>
                  </a:moveTo>
                  <a:lnTo>
                    <a:pt x="2538350" y="0"/>
                  </a:lnTo>
                  <a:lnTo>
                    <a:pt x="2538350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38351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Limit Usage of Third Parties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allows data disclosure to third-parties for specified purposes but lacks any recursive monitoring and accountability measures.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874735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23829" y="1874735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7220749"/>
            <a:ext cx="16230600" cy="574834"/>
          </a:xfrm>
          <a:custGeom>
            <a:avLst/>
            <a:gdLst/>
            <a:ahLst/>
            <a:cxnLst/>
            <a:rect l="l" t="t" r="r" b="b"/>
            <a:pathLst>
              <a:path w="16230600" h="574834">
                <a:moveTo>
                  <a:pt x="0" y="0"/>
                </a:moveTo>
                <a:lnTo>
                  <a:pt x="16230600" y="0"/>
                </a:lnTo>
                <a:lnTo>
                  <a:pt x="16230600" y="574833"/>
                </a:lnTo>
                <a:lnTo>
                  <a:pt x="0" y="574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717280"/>
            <a:ext cx="16230600" cy="541020"/>
          </a:xfrm>
          <a:custGeom>
            <a:avLst/>
            <a:gdLst/>
            <a:ahLst/>
            <a:cxnLst/>
            <a:rect l="l" t="t" r="r" b="b"/>
            <a:pathLst>
              <a:path w="16230600" h="541020">
                <a:moveTo>
                  <a:pt x="0" y="0"/>
                </a:moveTo>
                <a:lnTo>
                  <a:pt x="16230600" y="0"/>
                </a:lnTo>
                <a:lnTo>
                  <a:pt x="16230600" y="541020"/>
                </a:lnTo>
                <a:lnTo>
                  <a:pt x="0" y="54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331767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Disclosures Domain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2022541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1322" y="2022541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01633"/>
            <a:ext cx="8115300" cy="3592608"/>
            <a:chOff x="0" y="0"/>
            <a:chExt cx="2697689" cy="11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689" cy="1194255"/>
            </a:xfrm>
            <a:custGeom>
              <a:avLst/>
              <a:gdLst/>
              <a:ahLst/>
              <a:cxnLst/>
              <a:rect l="l" t="t" r="r" b="b"/>
              <a:pathLst>
                <a:path w="2697689" h="1194255">
                  <a:moveTo>
                    <a:pt x="0" y="0"/>
                  </a:moveTo>
                  <a:lnTo>
                    <a:pt x="2697689" y="0"/>
                  </a:lnTo>
                  <a:lnTo>
                    <a:pt x="269768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9768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Access controls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Reactive,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End to End Security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has access controls to limit personal data access to authorized personnel, but its privacy notice lacks detailed enforcement mechanisms.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3327" y="2401633"/>
            <a:ext cx="7496566" cy="3592608"/>
            <a:chOff x="0" y="0"/>
            <a:chExt cx="2492009" cy="1194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92009" cy="1194255"/>
            </a:xfrm>
            <a:custGeom>
              <a:avLst/>
              <a:gdLst/>
              <a:ahLst/>
              <a:cxnLst/>
              <a:rect l="l" t="t" r="r" b="b"/>
              <a:pathLst>
                <a:path w="2492009" h="1194255">
                  <a:moveTo>
                    <a:pt x="0" y="0"/>
                  </a:moveTo>
                  <a:lnTo>
                    <a:pt x="2492009" y="0"/>
                  </a:lnTo>
                  <a:lnTo>
                    <a:pt x="2492009" y="1194255"/>
                  </a:lnTo>
                  <a:lnTo>
                    <a:pt x="0" y="1194255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492009" cy="120378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Data Backups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Reactive,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End to End Security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Uber's privacy notice includes general data security measures but does not explicitly address data backup practices.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612426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23829" y="1612426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7146766"/>
            <a:ext cx="16091193" cy="583306"/>
          </a:xfrm>
          <a:custGeom>
            <a:avLst/>
            <a:gdLst/>
            <a:ahLst/>
            <a:cxnLst/>
            <a:rect l="l" t="t" r="r" b="b"/>
            <a:pathLst>
              <a:path w="16091193" h="583306">
                <a:moveTo>
                  <a:pt x="0" y="0"/>
                </a:moveTo>
                <a:lnTo>
                  <a:pt x="16091193" y="0"/>
                </a:lnTo>
                <a:lnTo>
                  <a:pt x="16091193" y="583306"/>
                </a:lnTo>
                <a:lnTo>
                  <a:pt x="0" y="583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689958"/>
            <a:ext cx="16091193" cy="469326"/>
          </a:xfrm>
          <a:custGeom>
            <a:avLst/>
            <a:gdLst/>
            <a:ahLst/>
            <a:cxnLst/>
            <a:rect l="l" t="t" r="r" b="b"/>
            <a:pathLst>
              <a:path w="16091193" h="469326">
                <a:moveTo>
                  <a:pt x="0" y="0"/>
                </a:moveTo>
                <a:lnTo>
                  <a:pt x="16091193" y="0"/>
                </a:lnTo>
                <a:lnTo>
                  <a:pt x="16091193" y="469327"/>
                </a:lnTo>
                <a:lnTo>
                  <a:pt x="0" y="469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63026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Security for Privacy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1760233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1322" y="1760233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49868"/>
            <a:ext cx="8115300" cy="3964083"/>
            <a:chOff x="0" y="0"/>
            <a:chExt cx="2697689" cy="13177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689" cy="1317741"/>
            </a:xfrm>
            <a:custGeom>
              <a:avLst/>
              <a:gdLst/>
              <a:ahLst/>
              <a:cxnLst/>
              <a:rect l="l" t="t" r="r" b="b"/>
              <a:pathLst>
                <a:path w="2697689" h="1317741">
                  <a:moveTo>
                    <a:pt x="0" y="0"/>
                  </a:moveTo>
                  <a:lnTo>
                    <a:pt x="2697689" y="0"/>
                  </a:lnTo>
                  <a:lnTo>
                    <a:pt x="2697689" y="1317741"/>
                  </a:lnTo>
                  <a:lnTo>
                    <a:pt x="0" y="1317741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97689" cy="1327266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Control to end users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Reactive,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Privacy embedded into Design,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Respect for User Privacy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allows users to access, update, and delete their personal data, complying with data protection regulations and enhancing user control.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3327" y="2749868"/>
            <a:ext cx="7635973" cy="3964083"/>
            <a:chOff x="0" y="0"/>
            <a:chExt cx="2538351" cy="13177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8350" cy="1317741"/>
            </a:xfrm>
            <a:custGeom>
              <a:avLst/>
              <a:gdLst/>
              <a:ahLst/>
              <a:cxnLst/>
              <a:rect l="l" t="t" r="r" b="b"/>
              <a:pathLst>
                <a:path w="2538350" h="1317741">
                  <a:moveTo>
                    <a:pt x="0" y="0"/>
                  </a:moveTo>
                  <a:lnTo>
                    <a:pt x="2538350" y="0"/>
                  </a:lnTo>
                  <a:lnTo>
                    <a:pt x="2538350" y="1317741"/>
                  </a:lnTo>
                  <a:lnTo>
                    <a:pt x="0" y="1317741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38351" cy="1327266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DSR - Delete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Proactive not Reactive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Privacy embedded into Design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Respect for User Privacy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 provides mechanisms for users to delete their personal data, complying with right-to-be-forgotten provisions in privacy regulations.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960660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23829" y="1960660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7437851"/>
            <a:ext cx="16230600" cy="547783"/>
          </a:xfrm>
          <a:custGeom>
            <a:avLst/>
            <a:gdLst/>
            <a:ahLst/>
            <a:cxnLst/>
            <a:rect l="l" t="t" r="r" b="b"/>
            <a:pathLst>
              <a:path w="16230600" h="547783">
                <a:moveTo>
                  <a:pt x="0" y="0"/>
                </a:moveTo>
                <a:lnTo>
                  <a:pt x="16230600" y="0"/>
                </a:lnTo>
                <a:lnTo>
                  <a:pt x="16230600" y="547783"/>
                </a:lnTo>
                <a:lnTo>
                  <a:pt x="0" y="54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795642"/>
            <a:ext cx="16230600" cy="547783"/>
          </a:xfrm>
          <a:custGeom>
            <a:avLst/>
            <a:gdLst/>
            <a:ahLst/>
            <a:cxnLst/>
            <a:rect l="l" t="t" r="r" b="b"/>
            <a:pathLst>
              <a:path w="16230600" h="547783">
                <a:moveTo>
                  <a:pt x="0" y="0"/>
                </a:moveTo>
                <a:lnTo>
                  <a:pt x="16230600" y="0"/>
                </a:lnTo>
                <a:lnTo>
                  <a:pt x="16230600" y="547783"/>
                </a:lnTo>
                <a:lnTo>
                  <a:pt x="0" y="54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400508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Individual Rights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2108467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1322" y="2108467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790" y="2280359"/>
            <a:ext cx="8321210" cy="3964083"/>
            <a:chOff x="0" y="0"/>
            <a:chExt cx="2766137" cy="13177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6137" cy="1317741"/>
            </a:xfrm>
            <a:custGeom>
              <a:avLst/>
              <a:gdLst/>
              <a:ahLst/>
              <a:cxnLst/>
              <a:rect l="l" t="t" r="r" b="b"/>
              <a:pathLst>
                <a:path w="2766137" h="1317741">
                  <a:moveTo>
                    <a:pt x="0" y="0"/>
                  </a:moveTo>
                  <a:lnTo>
                    <a:pt x="2766137" y="0"/>
                  </a:lnTo>
                  <a:lnTo>
                    <a:pt x="2766137" y="1317741"/>
                  </a:lnTo>
                  <a:lnTo>
                    <a:pt x="0" y="1317741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66137" cy="1327266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 Privacy review and Approval - New system/application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Privacy embedded into Design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Proactive not Reactive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Uber's privacy team reviews new systems and applications before deployment to ensure privacy considerations are integrated into new releases.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88957" y="2280359"/>
            <a:ext cx="7825010" cy="3964083"/>
            <a:chOff x="0" y="0"/>
            <a:chExt cx="2601190" cy="13177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1190" cy="1317741"/>
            </a:xfrm>
            <a:custGeom>
              <a:avLst/>
              <a:gdLst/>
              <a:ahLst/>
              <a:cxnLst/>
              <a:rect l="l" t="t" r="r" b="b"/>
              <a:pathLst>
                <a:path w="2601190" h="1317741">
                  <a:moveTo>
                    <a:pt x="0" y="0"/>
                  </a:moveTo>
                  <a:lnTo>
                    <a:pt x="2601190" y="0"/>
                  </a:lnTo>
                  <a:lnTo>
                    <a:pt x="2601190" y="1317741"/>
                  </a:lnTo>
                  <a:lnTo>
                    <a:pt x="0" y="1317741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601190" cy="1327266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1- Control:Testing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2- PbD Principle: Privacy embedded into Design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 Proactive not Reactive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3- Effectiveness: Partially Effective</a:t>
              </a:r>
            </a:p>
            <a:p>
              <a:pPr algn="ctr">
                <a:lnSpc>
                  <a:spcPts val="2999"/>
                </a:lnSpc>
              </a:pPr>
              <a:endParaRPr lang="en-US" sz="2499" spc="-24">
                <a:solidFill>
                  <a:srgbClr val="000000"/>
                </a:solidFill>
                <a:latin typeface="Public Sans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Public Sans Bold"/>
                </a:rPr>
                <a:t>Uber's privacy documentation does not explicitly state that production data is excluded from testing, indicating that PII may be used.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8866" y="1676889"/>
            <a:ext cx="1034969" cy="10349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06644" y="1676889"/>
            <a:ext cx="1034969" cy="10349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22790" y="7215992"/>
            <a:ext cx="16591177" cy="587604"/>
          </a:xfrm>
          <a:custGeom>
            <a:avLst/>
            <a:gdLst/>
            <a:ahLst/>
            <a:cxnLst/>
            <a:rect l="l" t="t" r="r" b="b"/>
            <a:pathLst>
              <a:path w="16591177" h="587604">
                <a:moveTo>
                  <a:pt x="0" y="0"/>
                </a:moveTo>
                <a:lnTo>
                  <a:pt x="16591177" y="0"/>
                </a:lnTo>
                <a:lnTo>
                  <a:pt x="16591177" y="587604"/>
                </a:lnTo>
                <a:lnTo>
                  <a:pt x="0" y="587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2790" y="8775146"/>
            <a:ext cx="16591177" cy="511561"/>
          </a:xfrm>
          <a:custGeom>
            <a:avLst/>
            <a:gdLst/>
            <a:ahLst/>
            <a:cxnLst/>
            <a:rect l="l" t="t" r="r" b="b"/>
            <a:pathLst>
              <a:path w="16591177" h="511561">
                <a:moveTo>
                  <a:pt x="0" y="0"/>
                </a:moveTo>
                <a:lnTo>
                  <a:pt x="16591177" y="0"/>
                </a:lnTo>
                <a:lnTo>
                  <a:pt x="16591177" y="511561"/>
                </a:lnTo>
                <a:lnTo>
                  <a:pt x="0" y="51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314582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Privacy in System 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6359" y="1824696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54137" y="1824696"/>
            <a:ext cx="739983" cy="7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4621" spc="-143">
                <a:solidFill>
                  <a:srgbClr val="000000"/>
                </a:solidFill>
                <a:latin typeface="Public Sans Bold"/>
              </a:rPr>
              <a:t>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16053"/>
            <a:ext cx="19403896" cy="172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89"/>
              </a:lnSpc>
            </a:pPr>
            <a:r>
              <a:rPr lang="en-US" sz="12442" spc="-385">
                <a:solidFill>
                  <a:srgbClr val="000000"/>
                </a:solidFill>
                <a:latin typeface="Public Sans Bold"/>
              </a:rPr>
              <a:t>Recommendations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654902"/>
            <a:ext cx="1725930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565" spc="-110">
                <a:solidFill>
                  <a:srgbClr val="000000"/>
                </a:solidFill>
                <a:latin typeface="Public Sans Bold"/>
              </a:rPr>
              <a:t>Anonymization Techniques: </a:t>
            </a:r>
            <a:r>
              <a:rPr lang="en-US" sz="3565" spc="-110">
                <a:solidFill>
                  <a:srgbClr val="000000"/>
                </a:solidFill>
                <a:latin typeface="Public Sans"/>
              </a:rPr>
              <a:t>Implement methods like data masking and generalization to anonymize data for different use cases. Regularly assess and update these techniques to ensure they remain effective.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783596"/>
            <a:ext cx="1725930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9"/>
              </a:lnSpc>
              <a:spcBef>
                <a:spcPct val="0"/>
              </a:spcBef>
            </a:pPr>
            <a:r>
              <a:rPr lang="en-US" sz="3565" u="none" strike="noStrike" spc="-110">
                <a:solidFill>
                  <a:srgbClr val="000000"/>
                </a:solidFill>
                <a:latin typeface="Public Sans Bold"/>
              </a:rPr>
              <a:t>Data Retention Policies: </a:t>
            </a:r>
            <a:r>
              <a:rPr lang="en-US" sz="3565" u="none" strike="noStrike" spc="-110">
                <a:solidFill>
                  <a:srgbClr val="000000"/>
                </a:solidFill>
                <a:latin typeface="Public Sans"/>
              </a:rPr>
              <a:t>Establish a clear framework for data retention, enforce it with technical controls, and automate processes for deleting data when retention periods expire.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912290"/>
            <a:ext cx="1828800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9"/>
              </a:lnSpc>
              <a:spcBef>
                <a:spcPct val="0"/>
              </a:spcBef>
            </a:pPr>
            <a:r>
              <a:rPr lang="en-US" sz="3565" u="none" strike="noStrike" spc="-110">
                <a:solidFill>
                  <a:srgbClr val="000000"/>
                </a:solidFill>
                <a:latin typeface="Public Sans Bold"/>
              </a:rPr>
              <a:t>Third-Party Data Sharing Controls: </a:t>
            </a:r>
            <a:r>
              <a:rPr lang="en-US" sz="3565" u="none" strike="noStrike" spc="-110">
                <a:solidFill>
                  <a:srgbClr val="000000"/>
                </a:solidFill>
                <a:latin typeface="Public Sans"/>
              </a:rPr>
              <a:t>Verify third-party activities align with privacy policies, restrict disclosure of personal data to only necessary details, and ensure compliance with privacy notices.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728" y="7036365"/>
            <a:ext cx="1764292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9"/>
              </a:lnSpc>
              <a:spcBef>
                <a:spcPct val="0"/>
              </a:spcBef>
            </a:pPr>
            <a:r>
              <a:rPr lang="en-US" sz="3565" u="none" strike="noStrike" spc="-110">
                <a:solidFill>
                  <a:srgbClr val="000000"/>
                </a:solidFill>
                <a:latin typeface="Public Sans Bold"/>
              </a:rPr>
              <a:t>Audit Logs:</a:t>
            </a:r>
            <a:r>
              <a:rPr lang="en-US" sz="3565" u="none" strike="noStrike" spc="-110">
                <a:solidFill>
                  <a:srgbClr val="000000"/>
                </a:solidFill>
                <a:latin typeface="Public Sans"/>
              </a:rPr>
              <a:t> Maintain detailed logs of key activities, securely store them, and regularly review them for unusual patterns or anomalies to enhance security and accountability.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2036" y="4901816"/>
            <a:ext cx="2437264" cy="4498305"/>
          </a:xfrm>
          <a:custGeom>
            <a:avLst/>
            <a:gdLst/>
            <a:ahLst/>
            <a:cxnLst/>
            <a:rect l="l" t="t" r="r" b="b"/>
            <a:pathLst>
              <a:path w="2437264" h="4498305">
                <a:moveTo>
                  <a:pt x="0" y="0"/>
                </a:moveTo>
                <a:lnTo>
                  <a:pt x="2437264" y="0"/>
                </a:lnTo>
                <a:lnTo>
                  <a:pt x="2437264" y="4498305"/>
                </a:lnTo>
                <a:lnTo>
                  <a:pt x="0" y="449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27192"/>
            <a:ext cx="12936187" cy="212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spc="-472">
                <a:solidFill>
                  <a:srgbClr val="000000"/>
                </a:solidFill>
                <a:latin typeface="Public Sans 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117110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-201">
                <a:solidFill>
                  <a:srgbClr val="000000"/>
                </a:solidFill>
                <a:latin typeface="Public Sans Bold"/>
              </a:rPr>
              <a:t>This presentation will discuss: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72531"/>
            <a:ext cx="10665474" cy="80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6901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Initial Information Request (Application Overview)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57772"/>
            <a:ext cx="10665474" cy="80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6901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Privacy-by-Design Controls Assessment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41997"/>
            <a:ext cx="10665474" cy="80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6901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5195" y="2402520"/>
            <a:ext cx="16230600" cy="291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75"/>
              </a:lnSpc>
            </a:pPr>
            <a:r>
              <a:rPr lang="en-US" sz="10543" spc="-326">
                <a:solidFill>
                  <a:srgbClr val="000000"/>
                </a:solidFill>
                <a:latin typeface="Public Sans Bold"/>
              </a:rPr>
              <a:t>Initial Information Request</a:t>
            </a:r>
          </a:p>
          <a:p>
            <a:pPr algn="l">
              <a:lnSpc>
                <a:spcPts val="11387"/>
              </a:lnSpc>
            </a:pPr>
            <a:r>
              <a:rPr lang="en-US" sz="10743" spc="-333">
                <a:solidFill>
                  <a:srgbClr val="000000"/>
                </a:solidFill>
                <a:latin typeface="Public Sans Bold"/>
              </a:rPr>
              <a:t> (Application Overview)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633" y="3220689"/>
            <a:ext cx="10665474" cy="608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Organization: Uber Technologies, Inc.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Assessors: Ali Ranjbar, Almabrouk Ben-Omran, Mohammad Ashjar (students)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Assessment Start Date: 16/05/2024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Application Type: Transportation service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Original Developers: Travis Kalanick, Garret Camp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76030" y="3835426"/>
            <a:ext cx="3358387" cy="4132244"/>
          </a:xfrm>
          <a:custGeom>
            <a:avLst/>
            <a:gdLst/>
            <a:ahLst/>
            <a:cxnLst/>
            <a:rect l="l" t="t" r="r" b="b"/>
            <a:pathLst>
              <a:path w="3358387" h="4132244">
                <a:moveTo>
                  <a:pt x="0" y="0"/>
                </a:moveTo>
                <a:lnTo>
                  <a:pt x="3358388" y="0"/>
                </a:lnTo>
                <a:lnTo>
                  <a:pt x="3358388" y="4132243"/>
                </a:lnTo>
                <a:lnTo>
                  <a:pt x="0" y="413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04054" y="206090"/>
            <a:ext cx="2415158" cy="3629336"/>
          </a:xfrm>
          <a:custGeom>
            <a:avLst/>
            <a:gdLst/>
            <a:ahLst/>
            <a:cxnLst/>
            <a:rect l="l" t="t" r="r" b="b"/>
            <a:pathLst>
              <a:path w="2415158" h="3629336">
                <a:moveTo>
                  <a:pt x="0" y="0"/>
                </a:moveTo>
                <a:lnTo>
                  <a:pt x="2415158" y="0"/>
                </a:lnTo>
                <a:lnTo>
                  <a:pt x="2415158" y="3629336"/>
                </a:lnTo>
                <a:lnTo>
                  <a:pt x="0" y="362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5002" y="5416535"/>
            <a:ext cx="5378104" cy="4722954"/>
          </a:xfrm>
          <a:custGeom>
            <a:avLst/>
            <a:gdLst/>
            <a:ahLst/>
            <a:cxnLst/>
            <a:rect l="l" t="t" r="r" b="b"/>
            <a:pathLst>
              <a:path w="5378104" h="4722954">
                <a:moveTo>
                  <a:pt x="0" y="0"/>
                </a:moveTo>
                <a:lnTo>
                  <a:pt x="5378104" y="0"/>
                </a:lnTo>
                <a:lnTo>
                  <a:pt x="5378104" y="4722953"/>
                </a:lnTo>
                <a:lnTo>
                  <a:pt x="0" y="4722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4212"/>
            <a:ext cx="12717653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Uber Application Assessment</a:t>
            </a:r>
          </a:p>
          <a:p>
            <a:pPr algn="l">
              <a:lnSpc>
                <a:spcPts val="7762"/>
              </a:lnSpc>
            </a:pPr>
            <a:endParaRPr lang="en-US" sz="6468" spc="-200">
              <a:solidFill>
                <a:srgbClr val="000000"/>
              </a:solidFill>
              <a:latin typeface="Public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8320" y="2848665"/>
            <a:ext cx="8152703" cy="4589670"/>
          </a:xfrm>
          <a:custGeom>
            <a:avLst/>
            <a:gdLst/>
            <a:ahLst/>
            <a:cxnLst/>
            <a:rect l="l" t="t" r="r" b="b"/>
            <a:pathLst>
              <a:path w="8152703" h="4589670">
                <a:moveTo>
                  <a:pt x="0" y="0"/>
                </a:moveTo>
                <a:lnTo>
                  <a:pt x="8152703" y="0"/>
                </a:lnTo>
                <a:lnTo>
                  <a:pt x="8152703" y="4589670"/>
                </a:lnTo>
                <a:lnTo>
                  <a:pt x="0" y="458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0156923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Data Processing:</a:t>
            </a:r>
          </a:p>
          <a:p>
            <a:pPr algn="l">
              <a:lnSpc>
                <a:spcPts val="7762"/>
              </a:lnSpc>
            </a:pPr>
            <a:endParaRPr lang="en-US" sz="6468" spc="-200">
              <a:solidFill>
                <a:srgbClr val="000000"/>
              </a:solidFill>
              <a:latin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5502" y="2801040"/>
            <a:ext cx="9012819" cy="718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Personal Data: Name, Phone, Email, Location, Payment info (optional), Profile photo, Travel history, Device info, Audio recordings (optional), Emergency Contacts (optional)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Users: Individuals (data subjects)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  <a:p>
            <a:pPr marL="734059" lvl="1" indent="-367030" algn="l">
              <a:lnSpc>
                <a:spcPts val="4419"/>
              </a:lnSpc>
              <a:buFont typeface="Arial"/>
              <a:buChar char="•"/>
            </a:pPr>
            <a:r>
              <a:rPr lang="en-US" sz="3399" spc="-33">
                <a:solidFill>
                  <a:srgbClr val="000000"/>
                </a:solidFill>
                <a:latin typeface="Public Sans"/>
              </a:rPr>
              <a:t>Access: Uber Employees, Drivers, Third-party Service Providers, Government Authorities, Marketing/Analytics Partners, Auditors, Users</a:t>
            </a:r>
          </a:p>
          <a:p>
            <a:pPr algn="l">
              <a:lnSpc>
                <a:spcPts val="4419"/>
              </a:lnSpc>
            </a:pPr>
            <a:endParaRPr lang="en-US" sz="3399" spc="-33">
              <a:solidFill>
                <a:srgbClr val="000000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6222" y="2757273"/>
            <a:ext cx="9504889" cy="4772455"/>
          </a:xfrm>
          <a:custGeom>
            <a:avLst/>
            <a:gdLst/>
            <a:ahLst/>
            <a:cxnLst/>
            <a:rect l="l" t="t" r="r" b="b"/>
            <a:pathLst>
              <a:path w="9504889" h="4772455">
                <a:moveTo>
                  <a:pt x="0" y="0"/>
                </a:moveTo>
                <a:lnTo>
                  <a:pt x="9504889" y="0"/>
                </a:lnTo>
                <a:lnTo>
                  <a:pt x="9504889" y="4772454"/>
                </a:lnTo>
                <a:lnTo>
                  <a:pt x="0" y="477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966" y="2942442"/>
            <a:ext cx="8987034" cy="773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494" lvl="1" indent="-362747" algn="l">
              <a:lnSpc>
                <a:spcPts val="4368"/>
              </a:lnSpc>
              <a:buFont typeface="Arial"/>
              <a:buChar char="•"/>
            </a:pPr>
            <a:r>
              <a:rPr lang="en-US" sz="3360" spc="-33">
                <a:solidFill>
                  <a:srgbClr val="000000"/>
                </a:solidFill>
                <a:latin typeface="Public Sans"/>
              </a:rPr>
              <a:t>Upstream Apps: Google Maps API, Apple Pay, GCP, Firebase, Mapbox, Stripe, PayPal, Google Pay, Onfido, Jumio, AWS, OAuth, Firebase Authentication, Twilio</a:t>
            </a:r>
          </a:p>
          <a:p>
            <a:pPr algn="l">
              <a:lnSpc>
                <a:spcPts val="4368"/>
              </a:lnSpc>
            </a:pPr>
            <a:endParaRPr lang="en-US" sz="3360" spc="-33">
              <a:solidFill>
                <a:srgbClr val="000000"/>
              </a:solidFill>
              <a:latin typeface="Public Sans"/>
            </a:endParaRPr>
          </a:p>
          <a:p>
            <a:pPr marL="725494" lvl="1" indent="-362747" algn="l">
              <a:lnSpc>
                <a:spcPts val="4368"/>
              </a:lnSpc>
              <a:buFont typeface="Arial"/>
              <a:buChar char="•"/>
            </a:pPr>
            <a:r>
              <a:rPr lang="en-US" sz="3360" spc="-33">
                <a:solidFill>
                  <a:srgbClr val="000000"/>
                </a:solidFill>
                <a:latin typeface="Public Sans"/>
              </a:rPr>
              <a:t>Downstream Apps: Uber Rider/Driver Apps, Internal Analytics Tools, Google Analytics, Mixpanel, Amplitude, Zendesk, Salesforce, Braze, HubSpot, Uber Eats/Freight, Jump Bikes, Regulatory Reporting Tools, Audit Tools, Concur, TripActions</a:t>
            </a:r>
          </a:p>
          <a:p>
            <a:pPr algn="l">
              <a:lnSpc>
                <a:spcPts val="4368"/>
              </a:lnSpc>
            </a:pPr>
            <a:endParaRPr lang="en-US" sz="3360" spc="-33">
              <a:solidFill>
                <a:srgbClr val="000000"/>
              </a:solidFill>
              <a:latin typeface="Public Sans"/>
            </a:endParaRPr>
          </a:p>
          <a:p>
            <a:pPr algn="l">
              <a:lnSpc>
                <a:spcPts val="4368"/>
              </a:lnSpc>
            </a:pPr>
            <a:endParaRPr lang="en-US" sz="3360" spc="-33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9070" y="503619"/>
            <a:ext cx="10665474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Integration:</a:t>
            </a:r>
          </a:p>
          <a:p>
            <a:pPr algn="l">
              <a:lnSpc>
                <a:spcPts val="7762"/>
              </a:lnSpc>
            </a:pPr>
            <a:endParaRPr lang="en-US" sz="6468" spc="-200">
              <a:solidFill>
                <a:srgbClr val="000000"/>
              </a:solidFill>
              <a:latin typeface="Public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1306" y="480877"/>
            <a:ext cx="9852537" cy="197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2"/>
              </a:lnSpc>
              <a:spcBef>
                <a:spcPct val="0"/>
              </a:spcBef>
            </a:pPr>
            <a:r>
              <a:rPr lang="en-US" sz="6468" u="none" strike="noStrike" spc="-200">
                <a:solidFill>
                  <a:srgbClr val="000000"/>
                </a:solidFill>
                <a:latin typeface="Public Sans Bold"/>
              </a:rPr>
              <a:t>Data Processing Activities:</a:t>
            </a:r>
          </a:p>
          <a:p>
            <a:pPr marL="0" lvl="0" indent="0" algn="l">
              <a:lnSpc>
                <a:spcPts val="7762"/>
              </a:lnSpc>
              <a:spcBef>
                <a:spcPct val="0"/>
              </a:spcBef>
            </a:pPr>
            <a:endParaRPr lang="en-US" sz="6468" u="none" strike="noStrike" spc="-200">
              <a:solidFill>
                <a:srgbClr val="000000"/>
              </a:solidFill>
              <a:latin typeface="Public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2656524"/>
            <a:ext cx="163449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Account Management, Location Tracking, Ride History, Payment Processing, Communication, Identity Verification, Feedback, Customer Support, Marketing, Analytics, Compliance, Accessibility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1306" y="5133975"/>
            <a:ext cx="5039395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2"/>
              </a:lnSpc>
              <a:spcBef>
                <a:spcPct val="0"/>
              </a:spcBef>
            </a:pPr>
            <a:r>
              <a:rPr lang="en-US" sz="6468" u="none" strike="noStrike" spc="-200">
                <a:solidFill>
                  <a:srgbClr val="000000"/>
                </a:solidFill>
                <a:latin typeface="Public Sans Bold"/>
              </a:rPr>
              <a:t>Data Sharing:</a:t>
            </a:r>
          </a:p>
          <a:p>
            <a:pPr marL="0" lvl="0" indent="0" algn="l">
              <a:lnSpc>
                <a:spcPts val="7762"/>
              </a:lnSpc>
              <a:spcBef>
                <a:spcPct val="0"/>
              </a:spcBef>
            </a:pPr>
            <a:endParaRPr lang="en-US" sz="6468" u="none" strike="noStrike" spc="-200">
              <a:solidFill>
                <a:srgbClr val="000000"/>
              </a:solidFill>
              <a:latin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3262" y="7415822"/>
            <a:ext cx="1351974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External Parties: Payment Processors, Mapping Services, Third-party Providers, Government Authorities, Marketing Partners, Business Partners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63193" y="2458859"/>
            <a:ext cx="10067029" cy="4401933"/>
          </a:xfrm>
          <a:custGeom>
            <a:avLst/>
            <a:gdLst/>
            <a:ahLst/>
            <a:cxnLst/>
            <a:rect l="l" t="t" r="r" b="b"/>
            <a:pathLst>
              <a:path w="10067029" h="4401933">
                <a:moveTo>
                  <a:pt x="0" y="0"/>
                </a:moveTo>
                <a:lnTo>
                  <a:pt x="10067029" y="0"/>
                </a:lnTo>
                <a:lnTo>
                  <a:pt x="10067029" y="4401933"/>
                </a:lnTo>
                <a:lnTo>
                  <a:pt x="0" y="440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28600" y="173140"/>
            <a:ext cx="11238852" cy="1459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000"/>
                </a:solidFill>
                <a:latin typeface="Canva Sans Bold"/>
              </a:rPr>
              <a:t>Hosting &amp; Architecture:</a:t>
            </a:r>
          </a:p>
          <a:p>
            <a:pPr algn="ctr">
              <a:lnSpc>
                <a:spcPts val="840"/>
              </a:lnSpc>
            </a:pPr>
            <a:endParaRPr lang="en-US" sz="65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479802"/>
            <a:ext cx="7963193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Hosting: Google Cloud Platform (GCP), Oracle Cloud Infrastructure (OCI)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Updates: Continuous Integration/Deployment (CI/CD)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Architecture: Transitioned from Monolithic to Domain-Oriented Microservices (DOMA)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" y="7025174"/>
            <a:ext cx="3711476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000000"/>
                </a:solidFill>
                <a:latin typeface="Canva Sans Bold"/>
              </a:rPr>
              <a:t>Security: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333814"/>
            <a:ext cx="1162563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SSL Certificates: Let's Encrypt, DigiCert,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ZeroSSL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Authentication: OAuth 2.0, JWT (JSON Web Tokens), MFA (Multi-Factor Authentication), API Keys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579" y="2416053"/>
            <a:ext cx="19403896" cy="339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89"/>
              </a:lnSpc>
            </a:pPr>
            <a:r>
              <a:rPr lang="en-US" sz="12442" spc="-385">
                <a:solidFill>
                  <a:srgbClr val="000000"/>
                </a:solidFill>
                <a:latin typeface="Public Sans Bold"/>
              </a:rPr>
              <a:t>Privacy-by-Design Controls Assessment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1139</Words>
  <Application>Microsoft Macintosh PowerPoint</Application>
  <PresentationFormat>Custom</PresentationFormat>
  <Paragraphs>158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Canva Sans Bold</vt:lpstr>
      <vt:lpstr>Calibri</vt:lpstr>
      <vt:lpstr>Public Sans</vt:lpstr>
      <vt:lpstr>Canva Sans</vt:lpstr>
      <vt:lpstr>Public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Presentation</dc:title>
  <cp:lastModifiedBy>Almabrouk Ben Omran</cp:lastModifiedBy>
  <cp:revision>2</cp:revision>
  <dcterms:created xsi:type="dcterms:W3CDTF">2006-08-16T00:00:00Z</dcterms:created>
  <dcterms:modified xsi:type="dcterms:W3CDTF">2024-06-25T06:26:06Z</dcterms:modified>
  <dc:identifier>DAGJCAgNGHY</dc:identifier>
</cp:coreProperties>
</file>